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13"/>
  </p:notesMasterIdLst>
  <p:sldIdLst>
    <p:sldId id="342" r:id="rId2"/>
    <p:sldId id="1106" r:id="rId3"/>
    <p:sldId id="1152" r:id="rId4"/>
    <p:sldId id="1107" r:id="rId5"/>
    <p:sldId id="1153" r:id="rId6"/>
    <p:sldId id="1154" r:id="rId7"/>
    <p:sldId id="1155" r:id="rId8"/>
    <p:sldId id="1158" r:id="rId9"/>
    <p:sldId id="1157" r:id="rId10"/>
    <p:sldId id="1159" r:id="rId11"/>
    <p:sldId id="1160" r:id="rId1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78707"/>
  </p:normalViewPr>
  <p:slideViewPr>
    <p:cSldViewPr snapToGrid="0" snapToObjects="1">
      <p:cViewPr varScale="1">
        <p:scale>
          <a:sx n="78" d="100"/>
          <a:sy n="78" d="100"/>
        </p:scale>
        <p:origin x="12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CE4FD-BA6A-FA48-91FF-4B66C3297A17}" type="datetimeFigureOut">
              <a:rPr lang="es-ES_tradnl" smtClean="0"/>
              <a:t>15/10/25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D67D3-8D64-4147-B05B-16E427E520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623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AE2CF-6C9D-3847-867F-206179DB9100}" type="slidenum"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72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D67D3-8D64-4147-B05B-16E427E52007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9356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2F99D-FEDD-3CFC-0792-A38E3E283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C8ABDE7-0D81-B483-7499-936C57CE8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E454381-2993-61F2-6D8F-057D91679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DB2064-45D1-32E8-32C0-103250271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D67D3-8D64-4147-B05B-16E427E52007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922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_tradnl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5829-CAA9-244F-A095-41353050933F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639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C279E-BC3A-8923-1248-ACD334E01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448920FA-79FA-6126-8A33-70313B705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FFC5061F-9130-5595-08FC-08252C730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_tradnl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67AEC-3194-CF7C-C551-9DFBF7EC2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5829-CAA9-244F-A095-41353050933F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05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_tradnl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5829-CAA9-244F-A095-41353050933F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71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BD569-C094-68B5-DB2F-62F078D1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8CFA8855-0AEB-3408-6694-A15C8CC88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23D25F56-6F61-240C-5E60-347B39947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_tradnl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69CD0-C80F-D5F9-491B-551E3440B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5829-CAA9-244F-A095-41353050933F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935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CE709-5981-3A6B-7C83-C8461F20D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E014F524-A58B-D353-3DDC-5D50D6EB5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1C2F8784-5F76-EFCC-F98D-9173FBD3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_tradnl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47B53-E8A2-93E6-40A3-0FAD53AD8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5829-CAA9-244F-A095-41353050933F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90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0EF91-033A-D431-A576-C4F44C18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7C097BA6-7B8B-3012-9FEC-81E56167D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A18AFCB6-5FBA-BB6F-582B-24422679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_tradnl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73E8E-A971-9452-9DC8-35CD5097A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5829-CAA9-244F-A095-41353050933F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038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D34C-316E-53C0-7B05-DA33A65EE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E2AB3549-BD79-6C69-00EF-F131D1308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4A932639-D60F-C086-66D8-AC4F62F3F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_tradnl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9C788-2037-F09A-1EEC-F89407327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5829-CAA9-244F-A095-41353050933F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435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80127-435C-B4D2-2068-25E794CD8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BD2063FD-EF78-D49D-E32B-96187F26E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DD979F99-5584-DFDC-811D-10FA40FB6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s-ES_tradnl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B31A7-2D2B-4207-A77A-17DEF7A1EB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5829-CAA9-244F-A095-41353050933F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8766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1545B-E857-7E43-BBE5-3925F5DCF7B5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226F3-DD0B-4649-A337-FF6446CBD1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06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D7E53-7A10-2E4D-B1DA-2794920F2B3E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2BAC-F5D6-C344-A206-1D432BE6789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09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D0C51-D2E5-894C-8B07-BAEE6A3BFBB9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D126B-17CA-4941-B5F2-2CA67B24DC9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185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5 Conector recto"/>
          <p:cNvCxnSpPr/>
          <p:nvPr userDrawn="1"/>
        </p:nvCxnSpPr>
        <p:spPr>
          <a:xfrm>
            <a:off x="762000" y="1212850"/>
            <a:ext cx="10953751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CC16B-94BB-8240-90C9-A9690ACB1F95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AB1F-4F05-914D-96AF-5A948A8DB2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88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A6911-AFD7-AD41-82C2-7326FC653309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7FB97-F6AB-EE42-B04C-96A30299F6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63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BA52-6F8A-3248-AD47-2CF5F5FFD571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0C0AE-1B4B-AB4B-A934-F22E37A48B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51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5EE48-90F9-CA43-963F-F68EAAAFBC5D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E99F1-9923-DB4E-9F74-6F2711B53A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507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AAF39-6891-C544-BB17-DDAD18E3C827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66070-9C78-E540-AF3C-25481A2487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02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E82ED-33BF-5C41-AEED-D8D62C3A4A93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53990-EA96-B54E-850C-C09B6A0E35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47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F7EF1-8101-4040-AA21-64FC9AECD39E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4D4E1-1565-3443-893D-9EE46C5502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30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C89E5-BE53-5247-9C5C-12A1831BA250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2D6BC-1A67-7E4A-8A18-3AE3B5BD0B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392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B4FF7-FCE1-2F4E-908D-E9EB23D645A8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BF868-2322-8A41-8598-435C3CE49C0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59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D1E3B6AC-4BBD-8E4E-8480-B453385FB62E}" type="datetime1">
              <a:rPr lang="es-ES"/>
              <a:pPr>
                <a:defRPr/>
              </a:pPr>
              <a:t>15/10/25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91B2BE4C-1B0A-4645-A0DB-BA9ACEAEEB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7" name="9 Imagen">
            <a:extLst>
              <a:ext uri="{FF2B5EF4-FFF2-40B4-BE49-F238E27FC236}">
                <a16:creationId xmlns:a16="http://schemas.microsoft.com/office/drawing/2014/main" id="{FB29F14F-267C-A84A-9E83-432ED9E110D2}"/>
              </a:ext>
            </a:extLst>
          </p:cNvPr>
          <p:cNvPicPr/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5397" y="378829"/>
            <a:ext cx="809897" cy="66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3B34AB7-7B39-7CEE-6B2B-AAD86F58D735}"/>
              </a:ext>
            </a:extLst>
          </p:cNvPr>
          <p:cNvSpPr txBox="1"/>
          <p:nvPr userDrawn="1"/>
        </p:nvSpPr>
        <p:spPr bwMode="auto">
          <a:xfrm>
            <a:off x="10322560" y="6581001"/>
            <a:ext cx="3911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sz="1200" dirty="0">
                <a:latin typeface="Calibri" charset="0"/>
                <a:ea typeface="ＭＳ Ｐゴシック" charset="0"/>
                <a:cs typeface="ＭＳ Ｐゴシック" charset="0"/>
              </a:rPr>
              <a:t>Dr. Pablo Avanzas - 2025</a:t>
            </a:r>
          </a:p>
        </p:txBody>
      </p:sp>
    </p:spTree>
    <p:extLst>
      <p:ext uri="{BB962C8B-B14F-4D97-AF65-F5344CB8AC3E}">
        <p14:creationId xmlns:p14="http://schemas.microsoft.com/office/powerpoint/2010/main" val="346232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ci-sec.es/images/site/registro_actividad/Presentacion%20XXIV%20Registro%20ACI-SEC%202024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ci-sec.es/images/site/registro_actividad/Presentacion%20XXIV%20Registro%20ACI-SEC%202024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028"/>
          <p:cNvSpPr txBox="1">
            <a:spLocks noChangeArrowheads="1"/>
          </p:cNvSpPr>
          <p:nvPr/>
        </p:nvSpPr>
        <p:spPr bwMode="auto">
          <a:xfrm>
            <a:off x="2546821" y="842391"/>
            <a:ext cx="64801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400" b="1" dirty="0">
                <a:solidFill>
                  <a:srgbClr val="002A76"/>
                </a:solidFill>
                <a:latin typeface="Calibri Bold" charset="0"/>
              </a:rPr>
              <a:t>Sonda </a:t>
            </a:r>
            <a:r>
              <a:rPr lang="es-ES_tradnl" sz="4400" b="1" dirty="0" err="1">
                <a:solidFill>
                  <a:srgbClr val="002A76"/>
                </a:solidFill>
                <a:latin typeface="Calibri Bold" charset="0"/>
              </a:rPr>
              <a:t>VeriSight</a:t>
            </a:r>
            <a:r>
              <a:rPr lang="es-ES_tradnl" sz="4400" b="1" dirty="0">
                <a:solidFill>
                  <a:srgbClr val="002A76"/>
                </a:solidFill>
                <a:latin typeface="Calibri Bold" charset="0"/>
              </a:rPr>
              <a:t> Pro 3D 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49207C3-16D5-BF41-B79B-DA23D75909B0}"/>
              </a:ext>
            </a:extLst>
          </p:cNvPr>
          <p:cNvGrpSpPr/>
          <p:nvPr/>
        </p:nvGrpSpPr>
        <p:grpSpPr>
          <a:xfrm>
            <a:off x="1524000" y="2358433"/>
            <a:ext cx="9144000" cy="619539"/>
            <a:chOff x="1524000" y="2358433"/>
            <a:chExt cx="9144000" cy="619539"/>
          </a:xfrm>
        </p:grpSpPr>
        <p:sp>
          <p:nvSpPr>
            <p:cNvPr id="29699" name="Rectangle 1033"/>
            <p:cNvSpPr>
              <a:spLocks noChangeArrowheads="1"/>
            </p:cNvSpPr>
            <p:nvPr/>
          </p:nvSpPr>
          <p:spPr bwMode="auto">
            <a:xfrm>
              <a:off x="1524000" y="2368372"/>
              <a:ext cx="9144000" cy="609600"/>
            </a:xfrm>
            <a:prstGeom prst="rect">
              <a:avLst/>
            </a:prstGeom>
            <a:solidFill>
              <a:srgbClr val="8297C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>
                <a:solidFill>
                  <a:prstClr val="black"/>
                </a:solidFill>
                <a:latin typeface="Calibri" charset="0"/>
                <a:ea typeface="ＭＳ Ｐゴシック" charset="0"/>
              </a:endParaRPr>
            </a:p>
          </p:txBody>
        </p:sp>
        <p:sp>
          <p:nvSpPr>
            <p:cNvPr id="29700" name="Rectangle 1039"/>
            <p:cNvSpPr>
              <a:spLocks noChangeArrowheads="1"/>
            </p:cNvSpPr>
            <p:nvPr/>
          </p:nvSpPr>
          <p:spPr bwMode="auto">
            <a:xfrm>
              <a:off x="3464008" y="2358433"/>
              <a:ext cx="7086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2400" dirty="0">
                  <a:solidFill>
                    <a:prstClr val="white"/>
                  </a:solidFill>
                  <a:latin typeface="Calibri" charset="0"/>
                  <a:ea typeface="ＭＳ Ｐゴシック" charset="0"/>
                </a:rPr>
                <a:t>15 de octubre del 2025</a:t>
              </a:r>
            </a:p>
          </p:txBody>
        </p:sp>
      </p:grpSp>
      <p:sp>
        <p:nvSpPr>
          <p:cNvPr id="3" name="Text Box 1031">
            <a:extLst>
              <a:ext uri="{FF2B5EF4-FFF2-40B4-BE49-F238E27FC236}">
                <a16:creationId xmlns:a16="http://schemas.microsoft.com/office/drawing/2014/main" id="{FBCF642B-A694-81B2-DFE8-0DD38FB65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01733"/>
            <a:ext cx="9294254" cy="245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r>
              <a:rPr lang="es-ES_tradnl" sz="1800" b="1" dirty="0">
                <a:solidFill>
                  <a:srgbClr val="8297C3"/>
                </a:solidFill>
                <a:latin typeface="Calibri" charset="0"/>
              </a:rPr>
              <a:t>Dr. Pablo Avanzas Fernández</a:t>
            </a:r>
          </a:p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endParaRPr lang="es-ES_tradnl" sz="1800" b="1" dirty="0">
              <a:solidFill>
                <a:srgbClr val="8297C3"/>
              </a:solidFill>
              <a:latin typeface="Calibri" charset="0"/>
            </a:endParaRPr>
          </a:p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r>
              <a:rPr lang="es-ES_tradnl" sz="1800" b="1" dirty="0">
                <a:solidFill>
                  <a:srgbClr val="8297C3"/>
                </a:solidFill>
                <a:latin typeface="Calibri" charset="0"/>
              </a:rPr>
              <a:t>Profesor Titular Vinculado </a:t>
            </a:r>
          </a:p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r>
              <a:rPr lang="es-ES_tradnl" sz="1800" dirty="0">
                <a:solidFill>
                  <a:srgbClr val="8297C3"/>
                </a:solidFill>
                <a:latin typeface="Calibri" charset="0"/>
              </a:rPr>
              <a:t>Universidad de Oviedo</a:t>
            </a:r>
          </a:p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endParaRPr lang="es-ES_tradnl" sz="1800" b="1" dirty="0">
              <a:solidFill>
                <a:srgbClr val="8297C3"/>
              </a:solidFill>
              <a:latin typeface="Calibri" charset="0"/>
            </a:endParaRPr>
          </a:p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r>
              <a:rPr lang="es-ES_tradnl" sz="1800" b="1" dirty="0">
                <a:solidFill>
                  <a:srgbClr val="8297C3"/>
                </a:solidFill>
                <a:latin typeface="Calibri" charset="0"/>
              </a:rPr>
              <a:t>Director</a:t>
            </a:r>
            <a:endParaRPr lang="es-ES_tradnl" sz="1800" dirty="0">
              <a:solidFill>
                <a:srgbClr val="8297C3"/>
              </a:solidFill>
              <a:latin typeface="Calibri" charset="0"/>
            </a:endParaRPr>
          </a:p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r>
              <a:rPr lang="es-ES_tradnl" sz="1800" dirty="0">
                <a:solidFill>
                  <a:srgbClr val="8297C3"/>
                </a:solidFill>
                <a:latin typeface="Calibri" charset="0"/>
              </a:rPr>
              <a:t>Área Gestión Clínica del Corazón</a:t>
            </a:r>
          </a:p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r>
              <a:rPr lang="es-ES_tradnl" sz="1800" dirty="0">
                <a:solidFill>
                  <a:srgbClr val="8297C3"/>
                </a:solidFill>
                <a:latin typeface="Calibri" charset="0"/>
              </a:rPr>
              <a:t>Hospital Universitario Central de Asturias</a:t>
            </a:r>
          </a:p>
          <a:p>
            <a:pPr algn="ctr" eaLnBrk="1" fontAlgn="base" hangingPunct="1">
              <a:lnSpc>
                <a:spcPct val="40000"/>
              </a:lnSpc>
              <a:spcBef>
                <a:spcPct val="60000"/>
              </a:spcBef>
              <a:spcAft>
                <a:spcPct val="0"/>
              </a:spcAft>
            </a:pPr>
            <a:r>
              <a:rPr lang="es-ES_tradnl" sz="1800" dirty="0">
                <a:solidFill>
                  <a:srgbClr val="8297C3"/>
                </a:solidFill>
                <a:latin typeface="Calibri" charset="0"/>
              </a:rPr>
              <a:t>Servicio de Salud del Principado de Asturias - SESPA</a:t>
            </a:r>
            <a:endParaRPr lang="es-ES_tradnl" sz="1100" dirty="0">
              <a:solidFill>
                <a:srgbClr val="8297C3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upo de personas de pie&#10;&#10;Descripción generada automáticamente">
            <a:extLst>
              <a:ext uri="{FF2B5EF4-FFF2-40B4-BE49-F238E27FC236}">
                <a16:creationId xmlns:a16="http://schemas.microsoft.com/office/drawing/2014/main" id="{0DB68E43-05D0-9851-E6C3-FFDB624CB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2" y="1124744"/>
            <a:ext cx="6229106" cy="5512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1218A9-2961-07B4-C5AE-FA69582D5059}"/>
              </a:ext>
            </a:extLst>
          </p:cNvPr>
          <p:cNvSpPr txBox="1"/>
          <p:nvPr/>
        </p:nvSpPr>
        <p:spPr>
          <a:xfrm>
            <a:off x="7419611" y="1249633"/>
            <a:ext cx="4169657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Anestesia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Imagen cardíaca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Hospitalización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Hospital de día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Electrofisiología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Consultas externas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Cirugía cardiaca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UVI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Unidad coronaria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Personal administrativo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……… </a:t>
            </a:r>
          </a:p>
        </p:txBody>
      </p:sp>
    </p:spTree>
    <p:extLst>
      <p:ext uri="{BB962C8B-B14F-4D97-AF65-F5344CB8AC3E}">
        <p14:creationId xmlns:p14="http://schemas.microsoft.com/office/powerpoint/2010/main" val="217566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D27A-94A2-71AA-39CA-94B550625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en medio de cuarto&#10;&#10;Descripción generada automáticamente">
            <a:extLst>
              <a:ext uri="{FF2B5EF4-FFF2-40B4-BE49-F238E27FC236}">
                <a16:creationId xmlns:a16="http://schemas.microsoft.com/office/drawing/2014/main" id="{92FA3C57-C585-7E54-1D0C-A752BCD4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b="2438"/>
          <a:stretch/>
        </p:blipFill>
        <p:spPr>
          <a:xfrm>
            <a:off x="309218" y="218661"/>
            <a:ext cx="11299686" cy="63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73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ultiplicación 5"/>
          <p:cNvSpPr/>
          <p:nvPr/>
        </p:nvSpPr>
        <p:spPr bwMode="auto">
          <a:xfrm>
            <a:off x="5880100" y="-674688"/>
            <a:ext cx="914400" cy="91440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s-ES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FDE6B786-9AE4-394C-9DA3-28BAE881F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39" y="242398"/>
            <a:ext cx="850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000" b="1" dirty="0">
                <a:solidFill>
                  <a:srgbClr val="002A76"/>
                </a:solidFill>
                <a:latin typeface="Calibri Bold" charset="0"/>
              </a:rPr>
              <a:t>Válvula </a:t>
            </a:r>
            <a:r>
              <a:rPr lang="es-ES_tradnl" sz="4000" b="1" dirty="0" err="1">
                <a:solidFill>
                  <a:srgbClr val="002A76"/>
                </a:solidFill>
                <a:latin typeface="Calibri Bold" charset="0"/>
              </a:rPr>
              <a:t>tricuspide</a:t>
            </a:r>
            <a:endParaRPr lang="es-ES_tradnl" sz="4000" b="1" dirty="0">
              <a:solidFill>
                <a:srgbClr val="002A76"/>
              </a:solidFill>
              <a:latin typeface="Calibri Bold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274FB6-B4A7-40C8-3B39-6AF41658A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250" y="950284"/>
            <a:ext cx="6467699" cy="573550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F586C78-9634-D52F-2033-EF0E0FDEE4FA}"/>
              </a:ext>
            </a:extLst>
          </p:cNvPr>
          <p:cNvSpPr/>
          <p:nvPr/>
        </p:nvSpPr>
        <p:spPr>
          <a:xfrm>
            <a:off x="6599583" y="1510748"/>
            <a:ext cx="2514366" cy="45521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13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4883F-4B05-5CEB-FF09-6868CA4EF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ultiplicación 5">
            <a:extLst>
              <a:ext uri="{FF2B5EF4-FFF2-40B4-BE49-F238E27FC236}">
                <a16:creationId xmlns:a16="http://schemas.microsoft.com/office/drawing/2014/main" id="{7D0C84A9-9C07-6188-EAFF-9CF688669BB3}"/>
              </a:ext>
            </a:extLst>
          </p:cNvPr>
          <p:cNvSpPr/>
          <p:nvPr/>
        </p:nvSpPr>
        <p:spPr bwMode="auto">
          <a:xfrm>
            <a:off x="5880100" y="-674688"/>
            <a:ext cx="914400" cy="91440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s-ES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5428F86A-54DB-E7BC-486D-BD19FB1EA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39" y="242398"/>
            <a:ext cx="850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000" b="1" dirty="0">
                <a:solidFill>
                  <a:srgbClr val="002A76"/>
                </a:solidFill>
                <a:latin typeface="Calibri Bold" charset="0"/>
              </a:rPr>
              <a:t>Reparación valvular: dispositivo </a:t>
            </a:r>
            <a:r>
              <a:rPr lang="es-ES_tradnl" sz="4000" b="1" dirty="0" err="1">
                <a:solidFill>
                  <a:srgbClr val="002A76"/>
                </a:solidFill>
                <a:latin typeface="Calibri Bold" charset="0"/>
              </a:rPr>
              <a:t>Triclip</a:t>
            </a:r>
            <a:endParaRPr lang="es-ES_tradnl" sz="4000" b="1" dirty="0">
              <a:solidFill>
                <a:srgbClr val="002A76"/>
              </a:solidFill>
              <a:latin typeface="Calibri Bold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047648D-C9B4-05E1-3666-E321F124F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9" y="1391370"/>
            <a:ext cx="7251150" cy="46581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BEB28C-7326-4235-B784-55EB15535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154" y="2434349"/>
            <a:ext cx="3072367" cy="19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5030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ultiplicación 5"/>
          <p:cNvSpPr/>
          <p:nvPr/>
        </p:nvSpPr>
        <p:spPr bwMode="auto">
          <a:xfrm>
            <a:off x="5880100" y="-674688"/>
            <a:ext cx="914400" cy="91440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s-ES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FDE6B786-9AE4-394C-9DA3-28BAE881F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39" y="242398"/>
            <a:ext cx="850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000" b="1" dirty="0">
                <a:solidFill>
                  <a:srgbClr val="002A76"/>
                </a:solidFill>
                <a:latin typeface="Calibri Bold" charset="0"/>
              </a:rPr>
              <a:t>Método tradicional: ETE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83CCEF-04DD-4B8E-845A-B4719E0B9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273" y="1187462"/>
            <a:ext cx="8007454" cy="5004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946520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29261-7F3C-0B7F-E8FC-0C3F93EB2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ultiplicación 5">
            <a:extLst>
              <a:ext uri="{FF2B5EF4-FFF2-40B4-BE49-F238E27FC236}">
                <a16:creationId xmlns:a16="http://schemas.microsoft.com/office/drawing/2014/main" id="{625718C7-84C0-D905-CB49-E59CAF8E5347}"/>
              </a:ext>
            </a:extLst>
          </p:cNvPr>
          <p:cNvSpPr/>
          <p:nvPr/>
        </p:nvSpPr>
        <p:spPr bwMode="auto">
          <a:xfrm>
            <a:off x="5880100" y="-674688"/>
            <a:ext cx="914400" cy="91440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s-ES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6198938A-5335-F3D2-9CC3-83CE3289F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39" y="242398"/>
            <a:ext cx="850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000" b="1" dirty="0">
                <a:solidFill>
                  <a:srgbClr val="002A76"/>
                </a:solidFill>
                <a:latin typeface="Calibri Bold" charset="0"/>
              </a:rPr>
              <a:t>Innovación: sonda intravascular</a:t>
            </a:r>
          </a:p>
        </p:txBody>
      </p:sp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03D084E-497D-A844-7F8A-8DA4FF6131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898"/>
          <a:stretch>
            <a:fillRect/>
          </a:stretch>
        </p:blipFill>
        <p:spPr>
          <a:xfrm>
            <a:off x="266776" y="1733273"/>
            <a:ext cx="7652582" cy="4337045"/>
          </a:xfrm>
          <a:prstGeom prst="rect">
            <a:avLst/>
          </a:prstGeom>
        </p:spPr>
      </p:pic>
      <p:pic>
        <p:nvPicPr>
          <p:cNvPr id="2" name="Imagen 1" descr="Imagen que contiene interior, alimentos, tabla, jugador&#10;&#10;El contenido generado por IA puede ser incorrecto.">
            <a:extLst>
              <a:ext uri="{FF2B5EF4-FFF2-40B4-BE49-F238E27FC236}">
                <a16:creationId xmlns:a16="http://schemas.microsoft.com/office/drawing/2014/main" id="{34508AA1-588F-C9DE-271D-235330A25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027" y="1399465"/>
            <a:ext cx="3052103" cy="50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32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B7285-B8D8-839B-F4F2-CA29EE705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ultiplicación 5">
            <a:extLst>
              <a:ext uri="{FF2B5EF4-FFF2-40B4-BE49-F238E27FC236}">
                <a16:creationId xmlns:a16="http://schemas.microsoft.com/office/drawing/2014/main" id="{3E8C8EAE-AA7D-B855-7CAC-20C4ABCF15E5}"/>
              </a:ext>
            </a:extLst>
          </p:cNvPr>
          <p:cNvSpPr/>
          <p:nvPr/>
        </p:nvSpPr>
        <p:spPr bwMode="auto">
          <a:xfrm>
            <a:off x="5880100" y="-674688"/>
            <a:ext cx="914400" cy="91440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s-ES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2B447B1F-322D-FADF-A420-F106BA634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39" y="242398"/>
            <a:ext cx="850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000" b="1" dirty="0">
                <a:solidFill>
                  <a:srgbClr val="002A76"/>
                </a:solidFill>
                <a:latin typeface="Calibri Bold" charset="0"/>
              </a:rPr>
              <a:t>Ecografía transesofágica (ETE)</a:t>
            </a:r>
          </a:p>
        </p:txBody>
      </p:sp>
      <p:pic>
        <p:nvPicPr>
          <p:cNvPr id="3" name="GraspingViewTEE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3C60B24B-7A49-6DD4-1320-838AEEC91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0882" y="950284"/>
            <a:ext cx="7830236" cy="58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104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483A5-6594-6082-99B2-6C6D044D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ultiplicación 5">
            <a:extLst>
              <a:ext uri="{FF2B5EF4-FFF2-40B4-BE49-F238E27FC236}">
                <a16:creationId xmlns:a16="http://schemas.microsoft.com/office/drawing/2014/main" id="{4031C0CA-C484-47ED-D9F9-BE6F7768365A}"/>
              </a:ext>
            </a:extLst>
          </p:cNvPr>
          <p:cNvSpPr/>
          <p:nvPr/>
        </p:nvSpPr>
        <p:spPr bwMode="auto">
          <a:xfrm>
            <a:off x="5880100" y="-674688"/>
            <a:ext cx="914400" cy="91440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s-ES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17295C2C-7BC7-9ED4-71CD-7C639FF5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39" y="242398"/>
            <a:ext cx="850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000" b="1" dirty="0">
                <a:solidFill>
                  <a:srgbClr val="002A76"/>
                </a:solidFill>
                <a:latin typeface="Calibri Bold" charset="0"/>
              </a:rPr>
              <a:t>Innovación: sonda intravascular</a:t>
            </a:r>
          </a:p>
        </p:txBody>
      </p:sp>
      <p:pic>
        <p:nvPicPr>
          <p:cNvPr id="2" name="GraspingICE (video-converter.com) (1)">
            <a:hlinkClick r:id="" action="ppaction://media"/>
            <a:extLst>
              <a:ext uri="{FF2B5EF4-FFF2-40B4-BE49-F238E27FC236}">
                <a16:creationId xmlns:a16="http://schemas.microsoft.com/office/drawing/2014/main" id="{27BD396D-307C-3C0A-ECD2-F24B3716F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6682" y="1021625"/>
            <a:ext cx="7458635" cy="559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331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785B8-6B55-079C-9DCF-746A7F7AC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ultiplicación 5">
            <a:extLst>
              <a:ext uri="{FF2B5EF4-FFF2-40B4-BE49-F238E27FC236}">
                <a16:creationId xmlns:a16="http://schemas.microsoft.com/office/drawing/2014/main" id="{625E0CF1-CAC2-CCF6-2562-C0AA84F3F468}"/>
              </a:ext>
            </a:extLst>
          </p:cNvPr>
          <p:cNvSpPr/>
          <p:nvPr/>
        </p:nvSpPr>
        <p:spPr bwMode="auto">
          <a:xfrm>
            <a:off x="5880100" y="-674688"/>
            <a:ext cx="914400" cy="91440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s-ES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E0B617DA-FB69-DD73-E2B6-A4A6E6982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39" y="242398"/>
            <a:ext cx="850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000" b="1" dirty="0">
                <a:solidFill>
                  <a:srgbClr val="002A76"/>
                </a:solidFill>
                <a:latin typeface="Calibri Bold" charset="0"/>
              </a:rPr>
              <a:t>Algunos datos: válvula mitral</a:t>
            </a:r>
          </a:p>
        </p:txBody>
      </p:sp>
      <p:pic>
        <p:nvPicPr>
          <p:cNvPr id="4" name="Imagen 3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B8C5A41E-13F0-8D8A-55E4-565B76A3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62" y="1119453"/>
            <a:ext cx="9356476" cy="52414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468CBA-035A-3784-7683-7F97008E11CD}"/>
              </a:ext>
            </a:extLst>
          </p:cNvPr>
          <p:cNvSpPr txBox="1"/>
          <p:nvPr/>
        </p:nvSpPr>
        <p:spPr bwMode="auto">
          <a:xfrm>
            <a:off x="0" y="6309965"/>
            <a:ext cx="11463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https://www.aci-sec.es/images/site/registro_actividad/Presentacion%20XXIV%20Registro%20ACI-SEC%202024.pdf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99955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0FDF3-1C3A-87CE-794B-08340E79D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ultiplicación 5">
            <a:extLst>
              <a:ext uri="{FF2B5EF4-FFF2-40B4-BE49-F238E27FC236}">
                <a16:creationId xmlns:a16="http://schemas.microsoft.com/office/drawing/2014/main" id="{91676F5F-0246-F233-6C94-CF37CAB7914D}"/>
              </a:ext>
            </a:extLst>
          </p:cNvPr>
          <p:cNvSpPr/>
          <p:nvPr/>
        </p:nvSpPr>
        <p:spPr bwMode="auto">
          <a:xfrm>
            <a:off x="5880100" y="-674688"/>
            <a:ext cx="914400" cy="914401"/>
          </a:xfrm>
          <a:prstGeom prst="mathMultiply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s-ES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01B019A5-6C70-70AA-C7A9-606D9CFE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39" y="242398"/>
            <a:ext cx="8507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_tradnl" sz="4000" b="1" dirty="0">
                <a:solidFill>
                  <a:srgbClr val="002A76"/>
                </a:solidFill>
                <a:latin typeface="Calibri Bold" charset="0"/>
              </a:rPr>
              <a:t>Algunos datos: válvula </a:t>
            </a:r>
            <a:r>
              <a:rPr lang="es-ES_tradnl" sz="4000" b="1" dirty="0" err="1">
                <a:solidFill>
                  <a:srgbClr val="002A76"/>
                </a:solidFill>
                <a:latin typeface="Calibri Bold" charset="0"/>
              </a:rPr>
              <a:t>tricuspide</a:t>
            </a:r>
            <a:endParaRPr lang="es-ES_tradnl" sz="4000" b="1" dirty="0">
              <a:solidFill>
                <a:srgbClr val="002A76"/>
              </a:solidFill>
              <a:latin typeface="Calibri Bold" charset="0"/>
            </a:endParaRPr>
          </a:p>
        </p:txBody>
      </p:sp>
      <p:pic>
        <p:nvPicPr>
          <p:cNvPr id="7" name="Imagen 6" descr="Gráfico&#10;&#10;El contenido generado por IA puede ser incorrecto.">
            <a:extLst>
              <a:ext uri="{FF2B5EF4-FFF2-40B4-BE49-F238E27FC236}">
                <a16:creationId xmlns:a16="http://schemas.microsoft.com/office/drawing/2014/main" id="{829D396D-C7BF-EA38-6CE6-8F742A708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35" y="950284"/>
            <a:ext cx="9634330" cy="5359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C275020-8A6D-FAC6-C5FD-EF98F55E06D3}"/>
              </a:ext>
            </a:extLst>
          </p:cNvPr>
          <p:cNvSpPr txBox="1"/>
          <p:nvPr/>
        </p:nvSpPr>
        <p:spPr bwMode="auto">
          <a:xfrm>
            <a:off x="0" y="6309965"/>
            <a:ext cx="11463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https://www.aci-sec.es/images/site/registro_actividad/Presentacion%20XXIV%20Registro%20ACI-SEC%202024.pdf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27169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accent6">
              <a:lumMod val="75000"/>
            </a:schemeClr>
          </a:solidFill>
          <a:headEnd type="oval"/>
          <a:tailEnd type="oval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 rtlCol="0">
        <a:spAutoFit/>
      </a:bodyPr>
      <a:lstStyle>
        <a:defPPr eaLnBrk="1" hangingPunct="1">
          <a:spcBef>
            <a:spcPct val="50000"/>
          </a:spcBef>
          <a:defRPr sz="1200" dirty="0" smtClean="0">
            <a:latin typeface="Calibri" charset="0"/>
            <a:ea typeface="ＭＳ Ｐゴシック" charset="0"/>
            <a:cs typeface="ＭＳ Ｐゴシック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</TotalTime>
  <Words>157</Words>
  <Application>Microsoft Macintosh PowerPoint</Application>
  <PresentationFormat>Panorámica</PresentationFormat>
  <Paragraphs>43</Paragraphs>
  <Slides>11</Slides>
  <Notes>11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Avanzas Fernandez, Pablo</dc:creator>
  <cp:lastModifiedBy>PABLO AVANZAS FERNANDEZ</cp:lastModifiedBy>
  <cp:revision>144</cp:revision>
  <dcterms:created xsi:type="dcterms:W3CDTF">2018-10-27T07:23:49Z</dcterms:created>
  <dcterms:modified xsi:type="dcterms:W3CDTF">2025-10-15T07:02:25Z</dcterms:modified>
</cp:coreProperties>
</file>